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61" r:id="rId2"/>
    <p:sldId id="282" r:id="rId3"/>
    <p:sldId id="258" r:id="rId4"/>
    <p:sldId id="271" r:id="rId5"/>
    <p:sldId id="268" r:id="rId6"/>
    <p:sldId id="283" r:id="rId7"/>
    <p:sldId id="27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C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A3DAA2-473E-4BD0-8767-D905410D188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281498-1043-4024-9EC5-6EB146D4BAC4}" type="pres">
      <dgm:prSet presAssocID="{BAA3DAA2-473E-4BD0-8767-D905410D188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62A0348A-2D47-4870-B433-4B13821AF7CD}" type="presOf" srcId="{BAA3DAA2-473E-4BD0-8767-D905410D188B}" destId="{B9281498-1043-4024-9EC5-6EB146D4BAC4}" srcOrd="0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1E956D-9642-4D01-AB3A-7D4226E2EAF8}" type="doc">
      <dgm:prSet loTypeId="urn:microsoft.com/office/officeart/2005/8/layout/default#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EC3332D5-7135-4DC7-A113-258BC9300638}" type="pres">
      <dgm:prSet presAssocID="{D91E956D-9642-4D01-AB3A-7D4226E2EA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B39FFE7C-05BB-44AC-B5A8-8E6934349F16}" type="presOf" srcId="{D91E956D-9642-4D01-AB3A-7D4226E2EAF8}" destId="{EC3332D5-7135-4DC7-A113-258BC9300638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043E7B-0CE1-4FD4-AC6D-9788CC7616DB}" type="doc">
      <dgm:prSet loTypeId="urn:microsoft.com/office/officeart/2005/8/layout/default#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649B3D66-9A18-41C8-91FC-EDD5CB52C415}" type="pres">
      <dgm:prSet presAssocID="{FB043E7B-0CE1-4FD4-AC6D-9788CC7616D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F01E20EF-9C66-4A93-9FEF-1623E98FC2C5}" type="presOf" srcId="{FB043E7B-0CE1-4FD4-AC6D-9788CC7616DB}" destId="{649B3D66-9A18-41C8-91FC-EDD5CB52C415}" srcOrd="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029FA2-7B56-4718-8F82-F855966B747B}" type="datetimeFigureOut">
              <a:rPr lang="ru-RU" smtClean="0"/>
              <a:pPr/>
              <a:t>14.03.2019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65806-B3F2-4B4A-9197-9EA9D818EA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029FA2-7B56-4718-8F82-F855966B747B}" type="datetimeFigureOut">
              <a:rPr lang="ru-RU" smtClean="0"/>
              <a:pPr/>
              <a:t>14.03.2019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65806-B3F2-4B4A-9197-9EA9D818EA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029FA2-7B56-4718-8F82-F855966B747B}" type="datetimeFigureOut">
              <a:rPr lang="ru-RU" smtClean="0"/>
              <a:pPr/>
              <a:t>14.03.2019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65806-B3F2-4B4A-9197-9EA9D818EA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029FA2-7B56-4718-8F82-F855966B747B}" type="datetimeFigureOut">
              <a:rPr lang="ru-RU" smtClean="0"/>
              <a:pPr/>
              <a:t>14.03.2019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65806-B3F2-4B4A-9197-9EA9D818EA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029FA2-7B56-4718-8F82-F855966B747B}" type="datetimeFigureOut">
              <a:rPr lang="ru-RU" smtClean="0"/>
              <a:pPr/>
              <a:t>14.03.2019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65806-B3F2-4B4A-9197-9EA9D818EA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029FA2-7B56-4718-8F82-F855966B747B}" type="datetimeFigureOut">
              <a:rPr lang="ru-RU" smtClean="0"/>
              <a:pPr/>
              <a:t>14.03.2019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65806-B3F2-4B4A-9197-9EA9D818EA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029FA2-7B56-4718-8F82-F855966B747B}" type="datetimeFigureOut">
              <a:rPr lang="ru-RU" smtClean="0"/>
              <a:pPr/>
              <a:t>14.03.2019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65806-B3F2-4B4A-9197-9EA9D818EA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029FA2-7B56-4718-8F82-F855966B747B}" type="datetimeFigureOut">
              <a:rPr lang="ru-RU" smtClean="0"/>
              <a:pPr/>
              <a:t>14.03.2019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65806-B3F2-4B4A-9197-9EA9D818EA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029FA2-7B56-4718-8F82-F855966B747B}" type="datetimeFigureOut">
              <a:rPr lang="ru-RU" smtClean="0"/>
              <a:pPr/>
              <a:t>14.03.2019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65806-B3F2-4B4A-9197-9EA9D818EA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029FA2-7B56-4718-8F82-F855966B747B}" type="datetimeFigureOut">
              <a:rPr lang="ru-RU" smtClean="0"/>
              <a:pPr/>
              <a:t>14.03.2019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65806-B3F2-4B4A-9197-9EA9D818EA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029FA2-7B56-4718-8F82-F855966B747B}" type="datetimeFigureOut">
              <a:rPr lang="ru-RU" smtClean="0"/>
              <a:pPr/>
              <a:t>14.03.2019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65806-B3F2-4B4A-9197-9EA9D818EA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029FA2-7B56-4718-8F82-F855966B747B}" type="datetimeFigureOut">
              <a:rPr lang="ru-RU" smtClean="0"/>
              <a:pPr/>
              <a:t>14.03.2019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1A65806-B3F2-4B4A-9197-9EA9D818EA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2531" y="-315416"/>
            <a:ext cx="7772400" cy="2562078"/>
          </a:xfrm>
        </p:spPr>
        <p:txBody>
          <a:bodyPr>
            <a:normAutofit/>
          </a:bodyPr>
          <a:lstStyle/>
          <a:p>
            <a:pPr algn="ctr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Санкт-Петербургское Государственное Бюджетное Профессиональное Образовательное Учреждение 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«Колледж «Звездный»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132856"/>
            <a:ext cx="7572428" cy="2436872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</a:rPr>
              <a:t>ТЕМА:</a:t>
            </a:r>
          </a:p>
          <a:p>
            <a:r>
              <a:rPr lang="ru-RU" dirty="0" smtClean="0">
                <a:latin typeface="Times New Roman" panose="02020603050405020304" pitchFamily="18" charset="0"/>
              </a:rPr>
              <a:t>Распределение часов вариативной части для подготовки обучающихся к проведению демонстрационного экзамена</a:t>
            </a:r>
            <a:endParaRPr lang="ru-RU" dirty="0">
              <a:latin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6248" y="4293096"/>
            <a:ext cx="42148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Мастер производственного обучения, преподаватель спец. дисциплин, педагог отделения дополнительного образования, эксперт демонстрационного экзамена по компетенции 29 Парикмахерское искусство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Годлевская Марина Константиновна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591574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latin typeface="Times New Roman"/>
              </a:rPr>
              <a:t>Вариативность</a:t>
            </a:r>
            <a:r>
              <a:rPr lang="ru-RU" dirty="0">
                <a:latin typeface="Times New Roman"/>
              </a:rPr>
              <a:t> – требование ФГОС, устанавливающее, что </a:t>
            </a:r>
            <a:r>
              <a:rPr lang="ru-RU" dirty="0" smtClean="0">
                <a:latin typeface="Times New Roman"/>
              </a:rPr>
              <a:t>зафиксированные </a:t>
            </a:r>
            <a:r>
              <a:rPr lang="ru-RU" dirty="0">
                <a:latin typeface="Times New Roman"/>
              </a:rPr>
              <a:t>в нем образовательные результаты могут достигаться за счет использования образовательных программ, отличающихся друг от друга в части отражения требований конкретного рынка труда. </a:t>
            </a:r>
            <a:endParaRPr lang="ru-RU" dirty="0" smtClean="0">
              <a:latin typeface="Times New Roman"/>
            </a:endParaRPr>
          </a:p>
          <a:p>
            <a:r>
              <a:rPr lang="ru-RU" b="1" dirty="0" smtClean="0">
                <a:latin typeface="Times New Roman"/>
              </a:rPr>
              <a:t>Вариативная </a:t>
            </a:r>
            <a:r>
              <a:rPr lang="ru-RU" b="1" dirty="0">
                <a:latin typeface="Times New Roman"/>
              </a:rPr>
              <a:t>часть </a:t>
            </a:r>
            <a:r>
              <a:rPr lang="ru-RU" dirty="0">
                <a:latin typeface="Times New Roman"/>
              </a:rPr>
              <a:t>ФГОС предусматривает возможность формирования совместно с работодателями новых/ дополнительных (сверх ФГОС) профессиональных компетенций как готовности выполнять новые/ дополнительные трудовые функции в рамках специализации, а также разработку новых дисциплин, курсов, модульных программ, обеспечивающих формирование указанных компетенций.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647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657573177"/>
              </p:ext>
            </p:extLst>
          </p:nvPr>
        </p:nvGraphicFramePr>
        <p:xfrm>
          <a:off x="1285852" y="357166"/>
          <a:ext cx="7572428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 descr="https://opt-542744.ssl.1c-bitrix-cdn.ru/upload/medialibrary/fef/feff0131a2580a4aad160bb0e4ab32f6.JPG?1512034469158644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48680"/>
            <a:ext cx="7344816" cy="55446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4810864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040945871"/>
              </p:ext>
            </p:extLst>
          </p:nvPr>
        </p:nvGraphicFramePr>
        <p:xfrm>
          <a:off x="1331640" y="548680"/>
          <a:ext cx="6888088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99874"/>
              </p:ext>
            </p:extLst>
          </p:nvPr>
        </p:nvGraphicFramePr>
        <p:xfrm>
          <a:off x="1475656" y="1124744"/>
          <a:ext cx="6912767" cy="4094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767"/>
              </a:tblGrid>
              <a:tr h="15452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Формирование вариативной части ОПОП</a:t>
                      </a:r>
                      <a:endParaRPr lang="ru-RU" sz="28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25497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Согласно ФГОС по специальности среднего профессионального образования 43.02.13. Технология  парикмахерского искусства, вариативная часть ППССЗ составляет </a:t>
                      </a:r>
                      <a:r>
                        <a:rPr lang="ru-RU" b="1" dirty="0" smtClean="0"/>
                        <a:t> 1274часов</a:t>
                      </a:r>
                      <a:r>
                        <a:rPr lang="ru-RU" dirty="0" smtClean="0"/>
                        <a:t> и по согласованию с работодателем с целью увеличения практических навыков распределяется следующим образом: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-285776"/>
            <a:ext cx="7498080" cy="1857388"/>
          </a:xfrm>
        </p:spPr>
        <p:txBody>
          <a:bodyPr>
            <a:noAutofit/>
          </a:bodyPr>
          <a:lstStyle/>
          <a:p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83032141"/>
              </p:ext>
            </p:extLst>
          </p:nvPr>
        </p:nvGraphicFramePr>
        <p:xfrm>
          <a:off x="1285852" y="1357298"/>
          <a:ext cx="7500990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063856"/>
              </p:ext>
            </p:extLst>
          </p:nvPr>
        </p:nvGraphicFramePr>
        <p:xfrm>
          <a:off x="1115616" y="260648"/>
          <a:ext cx="7920880" cy="63367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393106"/>
                <a:gridCol w="1527774"/>
              </a:tblGrid>
              <a:tr h="1335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ПМ.01</a:t>
                      </a:r>
                      <a:endParaRPr lang="ru-RU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Предоставление современных парикмахерских услуг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420</a:t>
                      </a:r>
                      <a:endParaRPr lang="ru-RU" dirty="0"/>
                    </a:p>
                  </a:txBody>
                  <a:tcPr/>
                </a:tc>
              </a:tr>
              <a:tr h="1335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ПМ.02</a:t>
                      </a: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Подбор и выполнение причесок различного назначения, с учетом потребностей клиента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360</a:t>
                      </a:r>
                      <a:endParaRPr lang="ru-RU" dirty="0"/>
                    </a:p>
                  </a:txBody>
                  <a:tcPr/>
                </a:tc>
              </a:tr>
              <a:tr h="1833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ПМ.03.</a:t>
                      </a:r>
                      <a:endParaRPr lang="ru-RU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Создание имиджа, разработка и выполнение художественного образа на основании заказа</a:t>
                      </a:r>
                      <a:endParaRPr lang="ru-RU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350</a:t>
                      </a:r>
                      <a:endParaRPr lang="ru-RU" dirty="0"/>
                    </a:p>
                  </a:txBody>
                  <a:tcPr/>
                </a:tc>
              </a:tr>
              <a:tr h="1833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ПМ.04.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Выполнение работ по профессии Парикмахер</a:t>
                      </a:r>
                      <a:endParaRPr lang="ru-RU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144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Класс №216\Desktop\2018 фото\wkZQ87ZPv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5172552" cy="685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Класс №216\Desktop\2018 фото\9CspIjdTbN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656" y="0"/>
            <a:ext cx="4479486" cy="35730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Класс №216\Desktop\2018 фото\WMi1gPaJbMQ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655" y="3356992"/>
            <a:ext cx="4479487" cy="350100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035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785926"/>
            <a:ext cx="7498080" cy="250033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2490</TotalTime>
  <Words>194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 Санкт-Петербургское Государственное Бюджетное Профессиональное Образовательное Учреждение  «Колледж «Звездный»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Профессиональная компетентность педагога, как эффективный инструмент образовательной политики учебного заведения</dc:title>
  <dc:creator>Ирина</dc:creator>
  <cp:lastModifiedBy>Класс №216</cp:lastModifiedBy>
  <cp:revision>97</cp:revision>
  <dcterms:created xsi:type="dcterms:W3CDTF">2019-01-21T12:50:18Z</dcterms:created>
  <dcterms:modified xsi:type="dcterms:W3CDTF">2019-03-14T11:26:17Z</dcterms:modified>
</cp:coreProperties>
</file>